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64"/>
  </p:notesMasterIdLst>
  <p:handoutMasterIdLst>
    <p:handoutMasterId r:id="rId65"/>
  </p:handoutMasterIdLst>
  <p:sldIdLst>
    <p:sldId id="586" r:id="rId2"/>
    <p:sldId id="597" r:id="rId3"/>
    <p:sldId id="637" r:id="rId4"/>
    <p:sldId id="599" r:id="rId5"/>
    <p:sldId id="598" r:id="rId6"/>
    <p:sldId id="636" r:id="rId7"/>
    <p:sldId id="638" r:id="rId8"/>
    <p:sldId id="639" r:id="rId9"/>
    <p:sldId id="640" r:id="rId10"/>
    <p:sldId id="641" r:id="rId11"/>
    <p:sldId id="642" r:id="rId12"/>
    <p:sldId id="643" r:id="rId13"/>
    <p:sldId id="644" r:id="rId14"/>
    <p:sldId id="645" r:id="rId15"/>
    <p:sldId id="646" r:id="rId16"/>
    <p:sldId id="647" r:id="rId17"/>
    <p:sldId id="648" r:id="rId18"/>
    <p:sldId id="649" r:id="rId19"/>
    <p:sldId id="650" r:id="rId20"/>
    <p:sldId id="652" r:id="rId21"/>
    <p:sldId id="651" r:id="rId22"/>
    <p:sldId id="653" r:id="rId23"/>
    <p:sldId id="654" r:id="rId24"/>
    <p:sldId id="655" r:id="rId25"/>
    <p:sldId id="656" r:id="rId26"/>
    <p:sldId id="658" r:id="rId27"/>
    <p:sldId id="624" r:id="rId28"/>
    <p:sldId id="625" r:id="rId29"/>
    <p:sldId id="626" r:id="rId30"/>
    <p:sldId id="600" r:id="rId31"/>
    <p:sldId id="627" r:id="rId32"/>
    <p:sldId id="628" r:id="rId33"/>
    <p:sldId id="629" r:id="rId34"/>
    <p:sldId id="630" r:id="rId35"/>
    <p:sldId id="632" r:id="rId36"/>
    <p:sldId id="631" r:id="rId37"/>
    <p:sldId id="633" r:id="rId38"/>
    <p:sldId id="634" r:id="rId39"/>
    <p:sldId id="602" r:id="rId40"/>
    <p:sldId id="601" r:id="rId41"/>
    <p:sldId id="603" r:id="rId42"/>
    <p:sldId id="604" r:id="rId43"/>
    <p:sldId id="606" r:id="rId44"/>
    <p:sldId id="607" r:id="rId45"/>
    <p:sldId id="605" r:id="rId46"/>
    <p:sldId id="609" r:id="rId47"/>
    <p:sldId id="608" r:id="rId48"/>
    <p:sldId id="610" r:id="rId49"/>
    <p:sldId id="612" r:id="rId50"/>
    <p:sldId id="611" r:id="rId51"/>
    <p:sldId id="614" r:id="rId52"/>
    <p:sldId id="613" r:id="rId53"/>
    <p:sldId id="615" r:id="rId54"/>
    <p:sldId id="616" r:id="rId55"/>
    <p:sldId id="617" r:id="rId56"/>
    <p:sldId id="619" r:id="rId57"/>
    <p:sldId id="618" r:id="rId58"/>
    <p:sldId id="620" r:id="rId59"/>
    <p:sldId id="621" r:id="rId60"/>
    <p:sldId id="622" r:id="rId61"/>
    <p:sldId id="623" r:id="rId62"/>
    <p:sldId id="635" r:id="rId63"/>
  </p:sldIdLst>
  <p:sldSz cx="9144000" cy="5143500" type="screen16x9"/>
  <p:notesSz cx="9723438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3300"/>
    <a:srgbClr val="460C00"/>
    <a:srgbClr val="013329"/>
    <a:srgbClr val="100430"/>
    <a:srgbClr val="142015"/>
    <a:srgbClr val="5E3F02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4" d="100"/>
          <a:sy n="114" d="100"/>
        </p:scale>
        <p:origin x="-1470" y="-5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48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07038" y="0"/>
            <a:ext cx="42148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42148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643CE2DF-BF18-4727-BBDD-E62688778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52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48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07038" y="0"/>
            <a:ext cx="42148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576513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1550" y="3257550"/>
            <a:ext cx="7780338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42148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C4EFD61-9462-4755-8DA0-A338D7C6B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88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2" descr="59018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4353"/>
            <a:ext cx="2814638" cy="269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gray">
          <a:xfrm>
            <a:off x="338139" y="221456"/>
            <a:ext cx="1292225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prstShdw prst="shdw13" dist="53882" dir="2700000">
              <a:srgbClr val="080808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1141777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401638" y="2419350"/>
            <a:ext cx="6557962" cy="386954"/>
          </a:xfrm>
          <a:ln/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41776" name="Rectangle 16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376238" y="1534716"/>
            <a:ext cx="6635750" cy="853678"/>
          </a:xfrm>
        </p:spPr>
        <p:txBody>
          <a:bodyPr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358775" y="4795838"/>
            <a:ext cx="2133600" cy="173831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5864225" y="4801792"/>
            <a:ext cx="2789238" cy="173831"/>
          </a:xfrm>
        </p:spPr>
        <p:txBody>
          <a:bodyPr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2957513" y="4795838"/>
            <a:ext cx="442912" cy="18931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D45BBDB0-F3CF-4DF0-B41B-CFF9C675F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1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730CC-78D5-414B-8B93-BA7D6B1E4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33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7650" y="261938"/>
            <a:ext cx="2089150" cy="456485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25438" y="261938"/>
            <a:ext cx="6119812" cy="456485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E1ED-95CE-4B69-A2FF-A88BCDF10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2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439" y="261938"/>
            <a:ext cx="7775575" cy="4750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95313" y="1088231"/>
            <a:ext cx="3968750" cy="3738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464" y="1088231"/>
            <a:ext cx="3970337" cy="3738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CCFF9-FF06-4100-8032-7C92ABF15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49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439" y="261938"/>
            <a:ext cx="7775575" cy="4750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95314" y="1088232"/>
            <a:ext cx="8091487" cy="1812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5314" y="3014663"/>
            <a:ext cx="8091487" cy="1812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FE3EE-EBF3-4316-B9BC-3C9946740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40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439" y="261938"/>
            <a:ext cx="7775575" cy="4750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95314" y="1088231"/>
            <a:ext cx="8091487" cy="373856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BAAC3-E188-4B94-91AA-8AEC9F81D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47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439" y="261938"/>
            <a:ext cx="7775575" cy="4750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595314" y="1088231"/>
            <a:ext cx="8091487" cy="3738563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24390-5314-480F-9CFD-0B35FE5C4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64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439" y="261938"/>
            <a:ext cx="7775575" cy="4750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595314" y="1088231"/>
            <a:ext cx="8091487" cy="3738563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2144F-F82D-4F0B-9A55-DEF35F207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45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6A9B8-0331-4510-9F60-933D32749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59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FC7F3-70EC-4BD4-9D8C-660326014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95313" y="1088231"/>
            <a:ext cx="3968750" cy="3738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464" y="1088231"/>
            <a:ext cx="3970337" cy="3738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0499C-5EFE-4829-BE26-6E7EAA7B3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64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5AEEF-CA6D-42FD-874D-E34A03248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30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C52D8-DBAA-4D85-8909-FFC64A2AA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2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28837-1564-4AB5-8A83-EE93123FA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6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ACA23-09D2-45E1-960E-7048D0DCF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9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548BA-8C3A-408C-851C-199CDA24A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7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0811" name="Picture 75" descr="59018 _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7950"/>
            <a:ext cx="26035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4" descr="Medical Perspectives_EyeWire copy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0740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296863" y="4932760"/>
            <a:ext cx="2133600" cy="16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074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716213" y="4924425"/>
            <a:ext cx="3649662" cy="21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0744" name="Rectangle 8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731000" y="4926807"/>
            <a:ext cx="2133600" cy="16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+mn-lt"/>
              </a:defRPr>
            </a:lvl1pPr>
          </a:lstStyle>
          <a:p>
            <a:pPr>
              <a:defRPr/>
            </a:pPr>
            <a:fld id="{24A06A12-CE31-423F-80ED-31E04AF88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29"/>
          <p:cNvSpPr>
            <a:spLocks noGrp="1" noChangeArrowheads="1"/>
          </p:cNvSpPr>
          <p:nvPr>
            <p:ph type="body" idx="1"/>
          </p:nvPr>
        </p:nvSpPr>
        <p:spPr bwMode="black">
          <a:xfrm>
            <a:off x="595314" y="1088231"/>
            <a:ext cx="8091487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1140804" name="Freeform 68"/>
          <p:cNvSpPr>
            <a:spLocks/>
          </p:cNvSpPr>
          <p:nvPr/>
        </p:nvSpPr>
        <p:spPr bwMode="auto">
          <a:xfrm>
            <a:off x="957264" y="827485"/>
            <a:ext cx="6543675" cy="29765"/>
          </a:xfrm>
          <a:custGeom>
            <a:avLst/>
            <a:gdLst/>
            <a:ahLst/>
            <a:cxnLst>
              <a:cxn ang="0">
                <a:pos x="4122" y="0"/>
              </a:cxn>
              <a:cxn ang="0">
                <a:pos x="0" y="3"/>
              </a:cxn>
              <a:cxn ang="0">
                <a:pos x="37" y="25"/>
              </a:cxn>
              <a:cxn ang="0">
                <a:pos x="4109" y="25"/>
              </a:cxn>
              <a:cxn ang="0">
                <a:pos x="4122" y="0"/>
              </a:cxn>
            </a:cxnLst>
            <a:rect l="0" t="0" r="r" b="b"/>
            <a:pathLst>
              <a:path w="4122" h="25">
                <a:moveTo>
                  <a:pt x="4122" y="0"/>
                </a:moveTo>
                <a:lnTo>
                  <a:pt x="0" y="3"/>
                </a:lnTo>
                <a:lnTo>
                  <a:pt x="37" y="25"/>
                </a:lnTo>
                <a:lnTo>
                  <a:pt x="4109" y="25"/>
                </a:lnTo>
                <a:lnTo>
                  <a:pt x="4122" y="0"/>
                </a:lnTo>
                <a:close/>
              </a:path>
            </a:pathLst>
          </a:custGeom>
          <a:gradFill rotWithShape="1">
            <a:gsLst>
              <a:gs pos="0">
                <a:schemeClr val="tx2">
                  <a:alpha val="0"/>
                </a:schemeClr>
              </a:gs>
              <a:gs pos="100000">
                <a:schemeClr val="tx2">
                  <a:gamma/>
                  <a:shade val="78824"/>
                  <a:invGamma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33" name="Picture 69" descr="artway_medical_thermomete_0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73819"/>
            <a:ext cx="1016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0764" name="Rectangle 28"/>
          <p:cNvSpPr>
            <a:spLocks noGrp="1" noChangeArrowheads="1"/>
          </p:cNvSpPr>
          <p:nvPr>
            <p:ph type="title"/>
          </p:nvPr>
        </p:nvSpPr>
        <p:spPr bwMode="black">
          <a:xfrm>
            <a:off x="325439" y="261938"/>
            <a:ext cx="7775575" cy="47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1140808" name="Text Box 72"/>
          <p:cNvSpPr txBox="1">
            <a:spLocks noChangeArrowheads="1"/>
          </p:cNvSpPr>
          <p:nvPr/>
        </p:nvSpPr>
        <p:spPr bwMode="gray">
          <a:xfrm>
            <a:off x="7642226" y="584597"/>
            <a:ext cx="1292225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prstShdw prst="shdw13" dist="53882" dir="2700000">
              <a:srgbClr val="080808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A50021"/>
                </a:solidFill>
                <a:latin typeface="Verdana" pitchFamily="34" charset="0"/>
              </a:rPr>
              <a:t>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40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40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40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0804" grpId="0" animBg="1"/>
      <p:bldP spid="1140764" grpId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20" name="Rectangle 4"/>
          <p:cNvSpPr>
            <a:spLocks noGrp="1" noChangeArrowheads="1"/>
          </p:cNvSpPr>
          <p:nvPr>
            <p:ph type="ctrTitle"/>
          </p:nvPr>
        </p:nvSpPr>
        <p:spPr bwMode="black">
          <a:xfrm>
            <a:off x="161407" y="2663788"/>
            <a:ext cx="7570787" cy="1700770"/>
          </a:xfrm>
          <a:solidFill>
            <a:schemeClr val="accent6">
              <a:lumMod val="20000"/>
              <a:lumOff val="80000"/>
              <a:alpha val="61000"/>
            </a:schemeClr>
          </a:solidFill>
          <a:effectLst>
            <a:outerShdw dist="17961" dir="2700000" algn="ctr" rotWithShape="0">
              <a:srgbClr val="FFFFFF">
                <a:alpha val="2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uk-UA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СТАРТ</a:t>
            </a:r>
            <a:r>
              <a:rPr lang="uk-UA" sz="3200" dirty="0" smtClean="0">
                <a:solidFill>
                  <a:schemeClr val="tx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НАЦІОНАЛЬНОЇ КАМПАНІЇ З ПІДПИСАННЯ ДЕКЛАРАЦІЙ УКРАЇНЦІВ ЗІ СВОЇМИ ЛІКАРЯМИ У ДОНЕЦЬКІЙ ОБЛАСТІ</a:t>
            </a:r>
            <a:br>
              <a:rPr lang="uk-UA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endParaRPr lang="en-US" sz="1100" dirty="0" smtClean="0">
              <a:solidFill>
                <a:schemeClr val="tx2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1600200" y="3423047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/>
            <a:endParaRPr lang="ru-RU" altLang="uk-UA"/>
          </a:p>
        </p:txBody>
      </p:sp>
      <p:sp>
        <p:nvSpPr>
          <p:cNvPr id="1135670" name="Freeform 54"/>
          <p:cNvSpPr>
            <a:spLocks/>
          </p:cNvSpPr>
          <p:nvPr/>
        </p:nvSpPr>
        <p:spPr bwMode="auto">
          <a:xfrm>
            <a:off x="1851301" y="4399872"/>
            <a:ext cx="4191000" cy="38100"/>
          </a:xfrm>
          <a:custGeom>
            <a:avLst/>
            <a:gdLst/>
            <a:ahLst/>
            <a:cxnLst>
              <a:cxn ang="0">
                <a:pos x="16" y="64"/>
              </a:cxn>
              <a:cxn ang="0">
                <a:pos x="2832" y="56"/>
              </a:cxn>
              <a:cxn ang="0">
                <a:pos x="2736" y="0"/>
              </a:cxn>
              <a:cxn ang="0">
                <a:pos x="2792" y="32"/>
              </a:cxn>
              <a:cxn ang="0">
                <a:pos x="0" y="32"/>
              </a:cxn>
              <a:cxn ang="0">
                <a:pos x="16" y="64"/>
              </a:cxn>
            </a:cxnLst>
            <a:rect l="0" t="0" r="r" b="b"/>
            <a:pathLst>
              <a:path w="2832" h="64">
                <a:moveTo>
                  <a:pt x="16" y="64"/>
                </a:moveTo>
                <a:lnTo>
                  <a:pt x="2832" y="56"/>
                </a:lnTo>
                <a:lnTo>
                  <a:pt x="2736" y="0"/>
                </a:lnTo>
                <a:lnTo>
                  <a:pt x="2792" y="32"/>
                </a:lnTo>
                <a:lnTo>
                  <a:pt x="0" y="32"/>
                </a:lnTo>
                <a:lnTo>
                  <a:pt x="16" y="64"/>
                </a:lnTo>
                <a:close/>
              </a:path>
            </a:pathLst>
          </a:custGeom>
          <a:gradFill rotWithShape="1">
            <a:gsLst>
              <a:gs pos="0">
                <a:schemeClr val="tx2">
                  <a:alpha val="0"/>
                </a:schemeClr>
              </a:gs>
              <a:gs pos="100000">
                <a:schemeClr val="tx2">
                  <a:gamma/>
                  <a:shade val="78824"/>
                  <a:invGamma/>
                </a:scheme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135668" name="Picture 52" descr="artway_medical_thermomete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531">
            <a:off x="1725907" y="269078"/>
            <a:ext cx="3263600" cy="202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0347" y="4444711"/>
            <a:ext cx="1879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Краматорськ</a:t>
            </a:r>
            <a:br>
              <a:rPr lang="uk-UA" dirty="0" smtClean="0">
                <a:latin typeface="Arial Black" panose="020B0A04020102020204" pitchFamily="34" charset="0"/>
              </a:rPr>
            </a:br>
            <a:r>
              <a:rPr lang="uk-UA" dirty="0" smtClean="0">
                <a:latin typeface="Arial Black" panose="020B0A04020102020204" pitchFamily="34" charset="0"/>
              </a:rPr>
              <a:t>2018 р</a:t>
            </a:r>
            <a:r>
              <a:rPr lang="en-US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/>
            </a:r>
            <a:br>
              <a:rPr lang="en-US" dirty="0" smtClean="0">
                <a:solidFill>
                  <a:schemeClr val="tx2"/>
                </a:solidFill>
                <a:latin typeface="Arial Black" panose="020B0A04020102020204" pitchFamily="34" charset="0"/>
              </a:rPr>
            </a:b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20577" cy="2088149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35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35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5620" grpId="0" animBg="1"/>
      <p:bldP spid="1135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ИНФОРМАЦИЯ\презентации\реформа\Як організувати кампанію по вибору лікаря у ЦПМСД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33514"/>
            <a:ext cx="9219501" cy="619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78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ИНФОРМАЦИЯ\презентации\реформа\Як організувати кампанію по вибору лікаря у ЦПМСД-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23" y="-378552"/>
            <a:ext cx="9278224" cy="552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18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ИНФОРМАЦИЯ\презентации\реформа\Як організувати кампанію по вибору лікаря у ЦПМСД-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59535"/>
            <a:ext cx="9202723" cy="540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3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ИНФОРМАЦИЯ\презентации\реформа\Як організувати кампанію по вибору лікаря у ЦПМСД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828"/>
            <a:ext cx="9144000" cy="628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51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ИНФОРМАЦИЯ\презентации\реформа\Як організувати кампанію по вибору лікаря у ЦПМСД-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39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0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ИНФОРМАЦИЯ\презентации\реформа\Як організувати кампанію по вибору лікаря у ЦПМСД-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95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ИНФОРМАЦИЯ\презентации\реформа\Як організувати кампанію по вибору лікаря у ЦПМСД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224" y="-268449"/>
            <a:ext cx="9345336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89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ИНФОРМАЦИЯ\презентации\реформа\Як організувати кампанію по вибору лікаря у ЦПМСД-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70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ИНФОРМАЦИЯ\презентации\реформа\Як організувати кампанію по вибору лікаря у ЦПМСД-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03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ИНФОРМАЦИЯ\презентации\реформа\Як організувати кампанію по вибору лікаря у ЦПМСД-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219501" cy="531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97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316" y="0"/>
            <a:ext cx="1308683" cy="14228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ИНФОРМАЦИЯ\презентации\реформа\Як організувати кампанію по вибору лікаря у ЦПМСД-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0"/>
            <a:ext cx="9144000" cy="663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34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ИНФОРМАЦИЯ\презентации\реформа\Як організувати кампанію по вибору лікаря у ЦПМСД-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23" y="-267399"/>
            <a:ext cx="9202723" cy="541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19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ИНФОРМАЦИЯ\презентации\реформа\Як організувати кампанію по вибору лікаря у ЦПМСД-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503"/>
            <a:ext cx="9144000" cy="568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ИНФОРМАЦИЯ\презентации\реформа\Як організувати кампанію по вибору лікаря у ЦПМСД-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9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ИНФОРМАЦИЯ\презентации\реформа\Як організувати кампанію по вибору лікаря у ЦПМСД-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559"/>
            <a:ext cx="9144000" cy="53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48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D:\ИНФОРМАЦИЯ\презентации\реформа\Як організувати кампанію по вибору лікаря у ЦПМСД-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446"/>
            <a:ext cx="9144000" cy="567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98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ИНФОРМАЦИЯ\презентации\реформа\Як організувати кампанію по вибору лікаря у ЦПМСД-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4951"/>
            <a:ext cx="9144000" cy="599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40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666" y="1209893"/>
            <a:ext cx="7775575" cy="979633"/>
          </a:xfrm>
        </p:spPr>
        <p:txBody>
          <a:bodyPr/>
          <a:lstStyle/>
          <a:p>
            <a:r>
              <a:rPr lang="uk-UA" dirty="0" smtClean="0"/>
              <a:t>ОБЕРИ СВОГО ЛІКАРЯ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314" y="3020037"/>
            <a:ext cx="8091487" cy="1806757"/>
          </a:xfrm>
        </p:spPr>
        <p:txBody>
          <a:bodyPr/>
          <a:lstStyle/>
          <a:p>
            <a:pPr marL="0" indent="0" algn="ctr">
              <a:buNone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ЛІКАР ДЛЯ КОЖНОЇ СІМ’Ї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3349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057" y="309593"/>
            <a:ext cx="89762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Ключові повідомлення</a:t>
            </a:r>
          </a:p>
          <a:p>
            <a:endParaRPr lang="uk-UA" dirty="0" smtClean="0">
              <a:latin typeface="Arial Black" panose="020B0A04020102020204" pitchFamily="34" charset="0"/>
            </a:endParaRPr>
          </a:p>
          <a:p>
            <a:pPr algn="l"/>
            <a:r>
              <a:rPr lang="uk-UA" sz="2400" dirty="0" smtClean="0">
                <a:latin typeface="+mn-lt"/>
              </a:rPr>
              <a:t>• З 2 квітня в українців з’являється можливість </a:t>
            </a:r>
          </a:p>
          <a:p>
            <a:pPr algn="l"/>
            <a:r>
              <a:rPr lang="uk-UA" sz="2400" dirty="0">
                <a:latin typeface="+mn-lt"/>
              </a:rPr>
              <a:t> </a:t>
            </a:r>
            <a:r>
              <a:rPr lang="uk-UA" sz="2400" dirty="0" smtClean="0">
                <a:latin typeface="+mn-lt"/>
              </a:rPr>
              <a:t>     </a:t>
            </a:r>
            <a:r>
              <a:rPr lang="uk-UA" sz="2400" b="1" u="sng" dirty="0" smtClean="0">
                <a:latin typeface="+mn-lt"/>
              </a:rPr>
              <a:t>вільно обрати свого лікаря</a:t>
            </a:r>
            <a:r>
              <a:rPr lang="uk-UA" sz="2400" dirty="0" smtClean="0">
                <a:latin typeface="+mn-lt"/>
              </a:rPr>
              <a:t>.</a:t>
            </a:r>
          </a:p>
          <a:p>
            <a:pPr algn="l"/>
            <a:r>
              <a:rPr lang="uk-UA" sz="2400" dirty="0" smtClean="0">
                <a:latin typeface="+mn-lt"/>
              </a:rPr>
              <a:t>• Обрати свого лікаря — значить </a:t>
            </a:r>
            <a:r>
              <a:rPr lang="uk-UA" sz="2400" b="1" u="sng" dirty="0" smtClean="0">
                <a:latin typeface="+mn-lt"/>
              </a:rPr>
              <a:t>підписати декларацію </a:t>
            </a:r>
          </a:p>
          <a:p>
            <a:pPr algn="l"/>
            <a:r>
              <a:rPr lang="uk-UA" sz="2400" dirty="0" smtClean="0">
                <a:latin typeface="+mn-lt"/>
              </a:rPr>
              <a:t>  з сімейним лікарем, терапевтом чи педіатром.</a:t>
            </a:r>
          </a:p>
          <a:p>
            <a:pPr algn="l"/>
            <a:r>
              <a:rPr lang="uk-UA" sz="2400" dirty="0" smtClean="0">
                <a:latin typeface="+mn-lt"/>
              </a:rPr>
              <a:t>• Декларація — </a:t>
            </a:r>
            <a:r>
              <a:rPr lang="uk-UA" sz="2400" b="1" u="sng" dirty="0" smtClean="0">
                <a:latin typeface="+mn-lt"/>
              </a:rPr>
              <a:t>це форма заяви</a:t>
            </a:r>
            <a:r>
              <a:rPr lang="uk-UA" sz="2400" dirty="0" smtClean="0">
                <a:latin typeface="+mn-lt"/>
              </a:rPr>
              <a:t>. </a:t>
            </a:r>
          </a:p>
          <a:p>
            <a:pPr algn="l"/>
            <a:r>
              <a:rPr lang="uk-UA" sz="2400" dirty="0" smtClean="0">
                <a:latin typeface="+mn-lt"/>
              </a:rPr>
              <a:t>   Ви повідомляєте, що обрали саме цього лікаря і цей                заклад.</a:t>
            </a:r>
          </a:p>
          <a:p>
            <a:pPr algn="l"/>
            <a:r>
              <a:rPr lang="uk-UA" sz="2400" dirty="0" smtClean="0">
                <a:latin typeface="+mn-lt"/>
              </a:rPr>
              <a:t>• Тоді </a:t>
            </a:r>
            <a:r>
              <a:rPr lang="uk-UA" sz="2400" b="1" u="sng" dirty="0" smtClean="0">
                <a:latin typeface="+mn-lt"/>
              </a:rPr>
              <a:t>з липня гроші з ваших податків підуть до лікаря</a:t>
            </a:r>
            <a:r>
              <a:rPr lang="uk-UA" sz="2400" dirty="0" smtClean="0">
                <a:latin typeface="+mn-lt"/>
              </a:rPr>
              <a:t>, </a:t>
            </a:r>
          </a:p>
          <a:p>
            <a:pPr algn="l"/>
            <a:r>
              <a:rPr lang="uk-UA" sz="2400" dirty="0">
                <a:latin typeface="+mn-lt"/>
              </a:rPr>
              <a:t> </a:t>
            </a:r>
            <a:r>
              <a:rPr lang="uk-UA" sz="2400" dirty="0" smtClean="0">
                <a:latin typeface="+mn-lt"/>
              </a:rPr>
              <a:t>   якому ви довірили своє здоров’я</a:t>
            </a:r>
          </a:p>
          <a:p>
            <a:pPr algn="l"/>
            <a:r>
              <a:rPr lang="uk-UA" sz="2400" dirty="0" smtClean="0">
                <a:latin typeface="+mn-lt"/>
              </a:rPr>
              <a:t>• Вибирати лікаря можна </a:t>
            </a:r>
            <a:r>
              <a:rPr lang="uk-UA" sz="2400" b="1" u="sng" dirty="0" smtClean="0">
                <a:latin typeface="+mn-lt"/>
              </a:rPr>
              <a:t>у будь-якому закладі незалежно від місця прописки</a:t>
            </a:r>
            <a:endParaRPr lang="uk-UA" sz="2400" b="1" u="sng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2039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34" y="544484"/>
            <a:ext cx="897622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Ключові повідомлення</a:t>
            </a:r>
          </a:p>
          <a:p>
            <a:endParaRPr lang="uk-UA" dirty="0" smtClean="0">
              <a:latin typeface="Arial Black" panose="020B0A04020102020204" pitchFamily="34" charset="0"/>
            </a:endParaRPr>
          </a:p>
          <a:p>
            <a:pPr algn="l"/>
            <a:r>
              <a:rPr lang="uk-UA" sz="2000" dirty="0" smtClean="0">
                <a:latin typeface="+mn-lt"/>
              </a:rPr>
              <a:t>• </a:t>
            </a:r>
            <a:r>
              <a:rPr lang="uk-UA" sz="2200" dirty="0" smtClean="0">
                <a:latin typeface="+mn-lt"/>
              </a:rPr>
              <a:t>Ви впізнаєте заклад, де можна підписати декларацію, </a:t>
            </a:r>
          </a:p>
          <a:p>
            <a:pPr algn="l"/>
            <a:r>
              <a:rPr lang="uk-UA" sz="2200" dirty="0" smtClean="0">
                <a:latin typeface="+mn-lt"/>
              </a:rPr>
              <a:t>за наліпкою </a:t>
            </a:r>
            <a:r>
              <a:rPr lang="uk-UA" sz="2200" b="1" u="sng" dirty="0" smtClean="0">
                <a:latin typeface="+mn-lt"/>
              </a:rPr>
              <a:t>«Тут можна обрати свого лікаря».</a:t>
            </a:r>
          </a:p>
          <a:p>
            <a:pPr algn="l"/>
            <a:r>
              <a:rPr lang="uk-UA" sz="2200" dirty="0" smtClean="0">
                <a:latin typeface="+mn-lt"/>
              </a:rPr>
              <a:t>• З липня </a:t>
            </a:r>
            <a:r>
              <a:rPr lang="uk-UA" sz="2200" b="1" u="sng" dirty="0" smtClean="0">
                <a:latin typeface="+mn-lt"/>
              </a:rPr>
              <a:t>дохід закладів первинки та лікарів </a:t>
            </a:r>
            <a:r>
              <a:rPr lang="uk-UA" sz="2200" dirty="0" smtClean="0">
                <a:latin typeface="+mn-lt"/>
              </a:rPr>
              <a:t>буде залежати від</a:t>
            </a:r>
          </a:p>
          <a:p>
            <a:pPr algn="l"/>
            <a:r>
              <a:rPr lang="uk-UA" sz="2200" dirty="0" smtClean="0">
                <a:latin typeface="+mn-lt"/>
              </a:rPr>
              <a:t>кількості підписаних декларацій з пацієнтами.</a:t>
            </a:r>
          </a:p>
          <a:p>
            <a:pPr algn="l"/>
            <a:r>
              <a:rPr lang="uk-UA" sz="2200" dirty="0" smtClean="0">
                <a:latin typeface="+mn-lt"/>
              </a:rPr>
              <a:t>• </a:t>
            </a:r>
            <a:r>
              <a:rPr lang="uk-UA" sz="2200" b="1" u="sng" dirty="0" smtClean="0">
                <a:latin typeface="+mn-lt"/>
              </a:rPr>
              <a:t>Початок реформи в нашому місті, районі чи ОТ</a:t>
            </a:r>
            <a:r>
              <a:rPr lang="uk-UA" sz="2200" dirty="0" smtClean="0">
                <a:latin typeface="+mn-lt"/>
              </a:rPr>
              <a:t>Г залежить від</a:t>
            </a:r>
          </a:p>
          <a:p>
            <a:pPr algn="l"/>
            <a:r>
              <a:rPr lang="uk-UA" sz="2200" dirty="0" smtClean="0">
                <a:latin typeface="+mn-lt"/>
              </a:rPr>
              <a:t>готовності закладів до старту роботи з НСЗУ.</a:t>
            </a:r>
          </a:p>
          <a:p>
            <a:pPr algn="l"/>
            <a:r>
              <a:rPr lang="uk-UA" sz="2200" dirty="0" smtClean="0">
                <a:latin typeface="+mn-lt"/>
              </a:rPr>
              <a:t>• </a:t>
            </a:r>
            <a:r>
              <a:rPr lang="uk-UA" sz="2200" b="1" u="sng" dirty="0" smtClean="0">
                <a:latin typeface="+mn-lt"/>
              </a:rPr>
              <a:t>Чи потрібно поспішати? </a:t>
            </a:r>
            <a:r>
              <a:rPr lang="uk-UA" sz="2200" dirty="0" smtClean="0">
                <a:latin typeface="+mn-lt"/>
              </a:rPr>
              <a:t>Встигнуть усі. Кінцевого терміну</a:t>
            </a:r>
          </a:p>
          <a:p>
            <a:pPr algn="l"/>
            <a:r>
              <a:rPr lang="uk-UA" sz="2200" dirty="0" smtClean="0">
                <a:latin typeface="+mn-lt"/>
              </a:rPr>
              <a:t>підписання декларацій немає. Але не відкладайте це на кінець року.</a:t>
            </a:r>
          </a:p>
          <a:p>
            <a:pPr algn="l"/>
            <a:r>
              <a:rPr lang="uk-UA" sz="2200" dirty="0" smtClean="0">
                <a:latin typeface="+mn-lt"/>
              </a:rPr>
              <a:t>Оберіть лікаря, якому довіряєте, і під час наступного візиту</a:t>
            </a:r>
          </a:p>
          <a:p>
            <a:pPr algn="l"/>
            <a:r>
              <a:rPr lang="uk-UA" sz="2200" dirty="0" smtClean="0">
                <a:latin typeface="+mn-lt"/>
              </a:rPr>
              <a:t>підпишіть з ним декларацію</a:t>
            </a:r>
            <a:endParaRPr lang="uk-UA" sz="2200" b="1" u="sng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Прямая со стрелкой 4"/>
          <p:cNvCxnSpPr/>
          <p:nvPr/>
        </p:nvCxnSpPr>
        <p:spPr bwMode="auto">
          <a:xfrm>
            <a:off x="6920917" y="1728132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23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982" y="1004341"/>
            <a:ext cx="8091487" cy="3738563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>
              <a:buNone/>
            </a:pPr>
            <a:endParaRPr lang="uk-UA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uk-UA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КВІТЕНЬ</a:t>
            </a:r>
            <a:endParaRPr lang="uk-UA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7819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4815" y="102546"/>
            <a:ext cx="7775575" cy="979633"/>
          </a:xfrm>
        </p:spPr>
        <p:txBody>
          <a:bodyPr/>
          <a:lstStyle/>
          <a:p>
            <a:r>
              <a:rPr lang="uk-UA" dirty="0" smtClean="0"/>
              <a:t>ТОЧКИ КОНТАКТУ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39567"/>
            <a:ext cx="8091487" cy="4203933"/>
          </a:xfrm>
        </p:spPr>
        <p:txBody>
          <a:bodyPr/>
          <a:lstStyle/>
          <a:p>
            <a:pPr marL="0" indent="0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Медичний заклад</a:t>
            </a:r>
          </a:p>
          <a:p>
            <a:pPr marL="514350" indent="-514350">
              <a:buAutoNum type="arabicPlain" startAt="2"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Вулиця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Громадський транспорт</a:t>
            </a:r>
          </a:p>
          <a:p>
            <a:pPr marL="0" indent="0">
              <a:buNone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ПІД’ЇЗД</a:t>
            </a:r>
          </a:p>
          <a:p>
            <a:pPr marL="514350" indent="-514350">
              <a:buAutoNum type="arabicPlain" startAt="3"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	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ГазетА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>
              <a:buNone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	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Телебачення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marL="0" indent="0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ПоШтова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скринька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6331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ИНФОРМАЦИЯ\презентации\реформа\КАРТ\Інфокампанія на підтримку медреформи на місцях1-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ИНФОРМАЦИЯ\презентации\реформа\КАРТ\Інфокампанія на підтримку медреформи на місцях1-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1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805" y="1824861"/>
            <a:ext cx="7775575" cy="979633"/>
          </a:xfrm>
        </p:spPr>
        <p:txBody>
          <a:bodyPr/>
          <a:lstStyle/>
          <a:p>
            <a:pPr algn="l"/>
            <a:r>
              <a:rPr lang="uk-UA" dirty="0"/>
              <a:t>Чіткі інструкції</a:t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b="0" dirty="0" smtClean="0"/>
              <a:t>•</a:t>
            </a:r>
            <a:r>
              <a:rPr lang="uk-UA" b="0" dirty="0"/>
              <a:t>Як обрати лікаря?</a:t>
            </a:r>
            <a:br>
              <a:rPr lang="uk-UA" b="0" dirty="0"/>
            </a:br>
            <a:r>
              <a:rPr lang="ru-RU" b="0" dirty="0"/>
              <a:t>•</a:t>
            </a:r>
            <a:r>
              <a:rPr lang="ru-RU" b="0" dirty="0" err="1"/>
              <a:t>Чому</a:t>
            </a:r>
            <a:r>
              <a:rPr lang="ru-RU" b="0" dirty="0"/>
              <a:t> треба обрати </a:t>
            </a:r>
            <a:r>
              <a:rPr lang="ru-RU" b="0" dirty="0" err="1"/>
              <a:t>лікаря</a:t>
            </a:r>
            <a:r>
              <a:rPr lang="ru-RU" b="0" dirty="0"/>
              <a:t> зараз?</a:t>
            </a:r>
            <a:br>
              <a:rPr lang="ru-RU" b="0" dirty="0"/>
            </a:br>
            <a:r>
              <a:rPr lang="ru-RU" b="0" dirty="0"/>
              <a:t>•</a:t>
            </a:r>
            <a:r>
              <a:rPr lang="ru-RU" b="0" dirty="0" err="1"/>
              <a:t>Які</a:t>
            </a:r>
            <a:r>
              <a:rPr lang="ru-RU" b="0" dirty="0"/>
              <a:t> </a:t>
            </a:r>
            <a:r>
              <a:rPr lang="ru-RU" b="0" dirty="0" err="1"/>
              <a:t>послуги</a:t>
            </a:r>
            <a:r>
              <a:rPr lang="ru-RU" b="0" dirty="0"/>
              <a:t> </a:t>
            </a:r>
            <a:r>
              <a:rPr lang="ru-RU" b="0" dirty="0" err="1"/>
              <a:t>надаватиме</a:t>
            </a:r>
            <a:r>
              <a:rPr lang="ru-RU" b="0" dirty="0"/>
              <a:t> </a:t>
            </a:r>
            <a:r>
              <a:rPr lang="ru-RU" b="0" dirty="0" err="1"/>
              <a:t>лікар</a:t>
            </a:r>
            <a:r>
              <a:rPr lang="ru-RU" b="0" dirty="0"/>
              <a:t> </a:t>
            </a:r>
            <a:r>
              <a:rPr lang="ru-RU" b="0" dirty="0" err="1"/>
              <a:t>первинної</a:t>
            </a:r>
            <a:r>
              <a:rPr lang="ru-RU" b="0" dirty="0"/>
              <a:t> </a:t>
            </a:r>
            <a:r>
              <a:rPr lang="ru-RU" b="0" dirty="0" err="1"/>
              <a:t>допомоги</a:t>
            </a:r>
            <a:r>
              <a:rPr lang="ru-RU" b="0" dirty="0"/>
              <a:t>?</a:t>
            </a:r>
            <a:br>
              <a:rPr lang="ru-RU" b="0" dirty="0"/>
            </a:b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375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ИНФОРМАЦИЯ\презентации\реформа\КАРТ\Інфокампанія на підтримку медреформи на місцях1-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00" y="-77074"/>
            <a:ext cx="9429224" cy="530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40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ИНФОРМАЦИЯ\презентации\реформа\КАРТ\Інфокампанія на підтримку медреформи на місцях1-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14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725" y="1082180"/>
            <a:ext cx="8825218" cy="3540154"/>
          </a:xfrm>
        </p:spPr>
        <p:txBody>
          <a:bodyPr/>
          <a:lstStyle/>
          <a:p>
            <a:pPr algn="l"/>
            <a:r>
              <a:rPr lang="uk-UA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КОЖНОМУ ПОТРІБЕН ЛІКАР,</a:t>
            </a:r>
            <a:br>
              <a:rPr lang="uk-UA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 ЯКОГО МОЖНА ЗВЕРНУТИСЯ ЗА ДОПОМОГОЮ</a:t>
            </a:r>
            <a:r>
              <a:rPr lang="uk-UA" sz="3600" b="0" dirty="0" smtClean="0"/>
              <a:t/>
            </a:r>
            <a:br>
              <a:rPr lang="uk-UA" sz="3600" b="0" dirty="0" smtClean="0"/>
            </a:br>
            <a:r>
              <a:rPr lang="uk-UA" sz="2800" b="0" dirty="0" smtClean="0"/>
              <a:t>В Україні почалась кампанія «</a:t>
            </a:r>
            <a:r>
              <a:rPr lang="uk-UA" sz="2800" dirty="0" smtClean="0"/>
              <a:t>лікар для кожної сім’ї». Оберіть лікаря для себе та своїх дітей. Допоможіть зробити це літнім родичам та сусідам.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1766409" y="184557"/>
            <a:ext cx="452078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latin typeface="Arial Black" panose="020B0A04020102020204" pitchFamily="34" charset="0"/>
              </a:rPr>
              <a:t>Чіткі інструкції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9833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ИНФОРМАЦИЯ\презентации\реформа\КАРТ\Інфокампанія на підтримку медреформи на місцях1-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328558" cy="524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1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ИНФОРМАЦИЯ\презентации\реформа\КАРТ\Інфокампанія на підтримку медреформи на місцях1-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00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982" y="1004341"/>
            <a:ext cx="8091487" cy="3738563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>
              <a:buNone/>
            </a:pPr>
            <a:endParaRPr lang="uk-UA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uk-UA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ТРАВЕНЬ</a:t>
            </a:r>
            <a:endParaRPr lang="uk-UA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034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ИНФОРМАЦИЯ\презентации\реформа\КАРТ\Інфокампанія на підтримку медреформи на місцях1-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79" y="0"/>
            <a:ext cx="9311779" cy="523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29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666" y="1209893"/>
            <a:ext cx="7775575" cy="979633"/>
          </a:xfrm>
        </p:spPr>
        <p:txBody>
          <a:bodyPr/>
          <a:lstStyle/>
          <a:p>
            <a:r>
              <a:rPr lang="uk-UA" dirty="0" smtClean="0"/>
              <a:t>ОБЕРИ СВОГО ЛІКАРЯ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314" y="3020037"/>
            <a:ext cx="8091487" cy="1806757"/>
          </a:xfrm>
        </p:spPr>
        <p:txBody>
          <a:bodyPr/>
          <a:lstStyle/>
          <a:p>
            <a:pPr marL="0" indent="0" algn="ctr">
              <a:buNone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ЛІКАР ДЛЯ КОЖНОЇ СІМ’Ї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3554" name="Picture 2" descr="D:\ИНФОРМАЦИЯ\презентации\реформа\КАРТ\План повідомлень про медреформу 2018-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19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4552" y="1207906"/>
            <a:ext cx="219866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C3300"/>
                </a:solidFill>
                <a:latin typeface="Arial Black" panose="020B0A04020102020204" pitchFamily="34" charset="0"/>
              </a:rPr>
              <a:t>7</a:t>
            </a:r>
            <a:endParaRPr lang="uk-UA" sz="2000" b="1" dirty="0">
              <a:solidFill>
                <a:srgbClr val="CC33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48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666" y="1209893"/>
            <a:ext cx="7775575" cy="979633"/>
          </a:xfrm>
        </p:spPr>
        <p:txBody>
          <a:bodyPr/>
          <a:lstStyle/>
          <a:p>
            <a:r>
              <a:rPr lang="uk-UA" dirty="0" smtClean="0"/>
              <a:t>ТУР З МІНІСТРОМ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314" y="3020037"/>
            <a:ext cx="8091487" cy="1806757"/>
          </a:xfrm>
        </p:spPr>
        <p:txBody>
          <a:bodyPr/>
          <a:lstStyle/>
          <a:p>
            <a:pPr marL="0" indent="0" algn="ctr">
              <a:buNone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ПОТРІБНА ТЕХНІЧНА ПІДТРИМКА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128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99" y="1201504"/>
            <a:ext cx="7775575" cy="979633"/>
          </a:xfrm>
        </p:spPr>
        <p:txBody>
          <a:bodyPr/>
          <a:lstStyle/>
          <a:p>
            <a:r>
              <a:rPr lang="uk-UA" dirty="0"/>
              <a:t>Місцева влада,</a:t>
            </a:r>
            <a:br>
              <a:rPr lang="uk-UA" dirty="0"/>
            </a:br>
            <a:r>
              <a:rPr lang="uk-UA" dirty="0"/>
              <a:t>відкрий кран!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314" y="3020037"/>
            <a:ext cx="8091487" cy="1806757"/>
          </a:xfrm>
        </p:spPr>
        <p:txBody>
          <a:bodyPr/>
          <a:lstStyle/>
          <a:p>
            <a:pPr marL="0" indent="0" algn="ctr">
              <a:buNone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Автономізація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5506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982" y="1004341"/>
            <a:ext cx="8091487" cy="3738563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>
              <a:buNone/>
            </a:pPr>
            <a:endParaRPr lang="uk-UA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uk-UA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ЧЕРВЕНЬ</a:t>
            </a:r>
            <a:endParaRPr lang="uk-UA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041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666" y="1209893"/>
            <a:ext cx="7775575" cy="979633"/>
          </a:xfrm>
        </p:spPr>
        <p:txBody>
          <a:bodyPr/>
          <a:lstStyle/>
          <a:p>
            <a:r>
              <a:rPr lang="uk-UA" dirty="0" smtClean="0"/>
              <a:t>ОБЕРИ СВОГО ЛІКАРЯ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314" y="3020037"/>
            <a:ext cx="8091487" cy="1806757"/>
          </a:xfrm>
        </p:spPr>
        <p:txBody>
          <a:bodyPr/>
          <a:lstStyle/>
          <a:p>
            <a:pPr marL="0" indent="0" algn="ctr">
              <a:buNone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ЛІКАР ДЛЯ КОЖНОЇ СІМ’Ї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3554" name="Picture 2" descr="D:\ИНФОРМАЦИЯ\презентации\реформа\КАРТ\План повідомлень про медреформу 2018-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19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4552" y="1207906"/>
            <a:ext cx="219866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C3300"/>
                </a:solidFill>
                <a:latin typeface="Arial Black" panose="020B0A04020102020204" pitchFamily="34" charset="0"/>
              </a:rPr>
              <a:t>7</a:t>
            </a:r>
            <a:endParaRPr lang="uk-UA" sz="2000" b="1" dirty="0">
              <a:solidFill>
                <a:srgbClr val="CC33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4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99" y="1201504"/>
            <a:ext cx="7775575" cy="979633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Хто нічого не зробив?</a:t>
            </a:r>
            <a:br>
              <a:rPr lang="uk-UA" dirty="0">
                <a:solidFill>
                  <a:srgbClr val="FF0000"/>
                </a:solidFill>
              </a:rPr>
            </a:br>
            <a:r>
              <a:rPr lang="uk-UA" dirty="0">
                <a:solidFill>
                  <a:srgbClr val="FF0000"/>
                </a:solidFill>
              </a:rPr>
              <a:t>Де блокується реформа?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314" y="3020037"/>
            <a:ext cx="8091487" cy="1806757"/>
          </a:xfrm>
        </p:spPr>
        <p:txBody>
          <a:bodyPr/>
          <a:lstStyle/>
          <a:p>
            <a:pPr marL="0" indent="0" algn="ctr">
              <a:buNone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Автономізація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7552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982" y="1004341"/>
            <a:ext cx="8091487" cy="3738563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>
              <a:buNone/>
            </a:pPr>
            <a:endParaRPr lang="uk-UA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uk-UA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ЛИПЕНЬ</a:t>
            </a:r>
            <a:endParaRPr lang="uk-UA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2889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99" y="1201504"/>
            <a:ext cx="7775575" cy="979633"/>
          </a:xfrm>
        </p:spPr>
        <p:txBody>
          <a:bodyPr/>
          <a:lstStyle/>
          <a:p>
            <a:r>
              <a:rPr lang="uk-UA" dirty="0"/>
              <a:t>Гроші пішли за пацієнтом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314" y="3020037"/>
            <a:ext cx="8091487" cy="1806757"/>
          </a:xfrm>
        </p:spPr>
        <p:txBody>
          <a:bodyPr/>
          <a:lstStyle/>
          <a:p>
            <a:pPr marL="0" indent="0" algn="ctr">
              <a:buNone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Старт фінансування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6211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805" y="2317239"/>
            <a:ext cx="7775575" cy="979633"/>
          </a:xfrm>
        </p:spPr>
        <p:txBody>
          <a:bodyPr/>
          <a:lstStyle/>
          <a:p>
            <a:r>
              <a:rPr lang="ru-RU" sz="6000" dirty="0" err="1" smtClean="0">
                <a:solidFill>
                  <a:srgbClr val="FF0000"/>
                </a:solidFill>
              </a:rPr>
              <a:t>Скільки</a:t>
            </a:r>
            <a:r>
              <a:rPr lang="ru-RU" sz="6000" dirty="0" smtClean="0">
                <a:solidFill>
                  <a:srgbClr val="FF0000"/>
                </a:solidFill>
              </a:rPr>
              <a:t> </a:t>
            </a:r>
            <a:r>
              <a:rPr lang="ru-RU" sz="6000" dirty="0" err="1" smtClean="0">
                <a:solidFill>
                  <a:srgbClr val="FF0000"/>
                </a:solidFill>
              </a:rPr>
              <a:t>коштів</a:t>
            </a:r>
            <a:r>
              <a:rPr lang="ru-RU" sz="6000" dirty="0" smtClean="0">
                <a:solidFill>
                  <a:srgbClr val="FF0000"/>
                </a:solidFill>
              </a:rPr>
              <a:t/>
            </a:r>
            <a:br>
              <a:rPr lang="ru-RU" sz="6000" dirty="0" smtClean="0">
                <a:solidFill>
                  <a:srgbClr val="FF0000"/>
                </a:solidFill>
              </a:rPr>
            </a:br>
            <a:r>
              <a:rPr lang="ru-RU" sz="6000" dirty="0" smtClean="0">
                <a:solidFill>
                  <a:srgbClr val="FF0000"/>
                </a:solidFill>
              </a:rPr>
              <a:t>не </a:t>
            </a:r>
            <a:r>
              <a:rPr lang="ru-RU" sz="6000" dirty="0" err="1" smtClean="0">
                <a:solidFill>
                  <a:srgbClr val="FF0000"/>
                </a:solidFill>
              </a:rPr>
              <a:t>дійшло</a:t>
            </a:r>
            <a:r>
              <a:rPr lang="ru-RU" sz="6000" dirty="0" smtClean="0">
                <a:solidFill>
                  <a:srgbClr val="FF0000"/>
                </a:solidFill>
              </a:rPr>
              <a:t> до </a:t>
            </a:r>
            <a:r>
              <a:rPr lang="ru-RU" sz="6000" dirty="0" err="1" smtClean="0">
                <a:solidFill>
                  <a:srgbClr val="FF0000"/>
                </a:solidFill>
              </a:rPr>
              <a:t>пацієнтів</a:t>
            </a:r>
            <a:endParaRPr lang="uk-UA" sz="60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388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982" y="1004341"/>
            <a:ext cx="8091487" cy="3738563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>
              <a:buNone/>
            </a:pPr>
            <a:endParaRPr lang="uk-UA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uk-UA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СЕРПЕНЬ</a:t>
            </a:r>
            <a:endParaRPr lang="uk-UA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6702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ИНФОРМАЦИЯ\презентации\реформа\КАРТ\Як організувати кампанію по вибору лікаря у ЦПМСД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" y="0"/>
            <a:ext cx="9206919" cy="51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46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58" y="1623525"/>
            <a:ext cx="8665827" cy="979633"/>
          </a:xfrm>
        </p:spPr>
        <p:txBody>
          <a:bodyPr/>
          <a:lstStyle/>
          <a:p>
            <a:r>
              <a:rPr lang="uk-UA" dirty="0"/>
              <a:t>Скринінговий огляд</a:t>
            </a:r>
            <a:br>
              <a:rPr lang="uk-UA" dirty="0"/>
            </a:br>
            <a:r>
              <a:rPr lang="uk-UA" dirty="0"/>
              <a:t>дитини до школи —</a:t>
            </a:r>
            <a:br>
              <a:rPr lang="uk-UA" dirty="0"/>
            </a:br>
            <a:r>
              <a:rPr lang="uk-UA" dirty="0"/>
              <a:t>у свого педіатра або</a:t>
            </a:r>
            <a:br>
              <a:rPr lang="uk-UA" dirty="0"/>
            </a:br>
            <a:r>
              <a:rPr lang="uk-UA" dirty="0"/>
              <a:t>сімейного лікаря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367" y="3556932"/>
            <a:ext cx="8091487" cy="180675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Форма 086/о, 2 млн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дітей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140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982" y="1004341"/>
            <a:ext cx="8091487" cy="3738563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>
              <a:buNone/>
            </a:pPr>
            <a:endParaRPr lang="uk-UA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uk-UA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ВЕРЕСЕНЬ</a:t>
            </a:r>
            <a:endParaRPr lang="uk-UA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8909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58" y="1623525"/>
            <a:ext cx="8665827" cy="979633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Хто нічого не зробив?</a:t>
            </a:r>
            <a:br>
              <a:rPr lang="uk-UA" dirty="0">
                <a:solidFill>
                  <a:srgbClr val="FF0000"/>
                </a:solidFill>
              </a:rPr>
            </a:br>
            <a:r>
              <a:rPr lang="uk-UA" dirty="0">
                <a:solidFill>
                  <a:srgbClr val="FF0000"/>
                </a:solidFill>
              </a:rPr>
              <a:t>Де блокується реформа?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367" y="3556932"/>
            <a:ext cx="8091487" cy="180675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Автономізація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936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982" y="1004341"/>
            <a:ext cx="8091487" cy="3738563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>
              <a:buNone/>
            </a:pPr>
            <a:endParaRPr lang="uk-UA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uk-UA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ЖОВТЕНЬ</a:t>
            </a:r>
            <a:endParaRPr lang="uk-UA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3976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58" y="1623525"/>
            <a:ext cx="8665827" cy="979633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Хто нічого не зробив?</a:t>
            </a:r>
            <a:br>
              <a:rPr lang="uk-UA" dirty="0">
                <a:solidFill>
                  <a:srgbClr val="FF0000"/>
                </a:solidFill>
              </a:rPr>
            </a:br>
            <a:r>
              <a:rPr lang="uk-UA" dirty="0">
                <a:solidFill>
                  <a:srgbClr val="FF0000"/>
                </a:solidFill>
              </a:rPr>
              <a:t>Де блокується реформа?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367" y="3556932"/>
            <a:ext cx="8091487" cy="180675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Автономізація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4578" name="Picture 2" descr="D:\ИНФОРМАЦИЯ\презентации\реформа\КАРТ\План повідомлень про медреформу 2018-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8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58" y="1623525"/>
            <a:ext cx="8665827" cy="979633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Хто нічого не зробив?</a:t>
            </a:r>
            <a:br>
              <a:rPr lang="uk-UA" dirty="0">
                <a:solidFill>
                  <a:srgbClr val="FF0000"/>
                </a:solidFill>
              </a:rPr>
            </a:br>
            <a:r>
              <a:rPr lang="uk-UA" dirty="0">
                <a:solidFill>
                  <a:srgbClr val="FF0000"/>
                </a:solidFill>
              </a:rPr>
              <a:t>Де блокується реформа?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367" y="3556932"/>
            <a:ext cx="8091487" cy="180675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Автономізація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5602" name="Picture 2" descr="D:\ИНФОРМАЦИЯ\презентации\реформа\КАРТ\План повідомлень про медреформу 2018-2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507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2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982" y="1004341"/>
            <a:ext cx="8091487" cy="3738563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>
              <a:buNone/>
            </a:pPr>
            <a:endParaRPr lang="uk-UA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uk-UA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ЛИСТОПАД</a:t>
            </a:r>
            <a:endParaRPr lang="uk-UA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2819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58" y="1623525"/>
            <a:ext cx="8665827" cy="979633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Хто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саботував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зміни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для </a:t>
            </a:r>
            <a:r>
              <a:rPr lang="ru-RU" dirty="0" err="1" smtClean="0">
                <a:solidFill>
                  <a:srgbClr val="FF0000"/>
                </a:solidFill>
              </a:rPr>
              <a:t>своїх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пацієнтів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 2018?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6626" name="Picture 2" descr="D:\ИНФОРМАЦИЯ\презентации\реформа\КАРТ\План повідомлень про медреформу 2018-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6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169" y="2001030"/>
            <a:ext cx="8665827" cy="979633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Хто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саботував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зміни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для </a:t>
            </a:r>
            <a:r>
              <a:rPr lang="ru-RU" dirty="0" err="1" smtClean="0">
                <a:solidFill>
                  <a:srgbClr val="FF0000"/>
                </a:solidFill>
              </a:rPr>
              <a:t>своїх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пацієнтів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 2018?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864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982" y="1004341"/>
            <a:ext cx="8091487" cy="3738563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>
              <a:buNone/>
            </a:pPr>
            <a:endParaRPr lang="uk-UA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uk-UA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ГРУДЕНЬ</a:t>
            </a:r>
            <a:endParaRPr lang="uk-UA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3868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ИНФОРМАЦИЯ\презентации\реформа\КАРТ\Як організувати кампанію по вибору лікаря у ЦПМСД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09" y="1"/>
            <a:ext cx="79695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11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58" y="1623525"/>
            <a:ext cx="8665827" cy="979633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Хто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саботував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зміни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для </a:t>
            </a:r>
            <a:r>
              <a:rPr lang="ru-RU" dirty="0" err="1" smtClean="0">
                <a:solidFill>
                  <a:srgbClr val="FF0000"/>
                </a:solidFill>
              </a:rPr>
              <a:t>своїх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пацієнтів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 2018?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6626" name="Picture 2" descr="D:\ИНФОРМАЦИЯ\презентации\реформа\КАРТ\План повідомлень про медреформу 2018-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50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169" y="2001030"/>
            <a:ext cx="8665827" cy="979633"/>
          </a:xfrm>
        </p:spPr>
        <p:txBody>
          <a:bodyPr/>
          <a:lstStyle/>
          <a:p>
            <a:r>
              <a:rPr lang="ru-RU" sz="6000" dirty="0" err="1" smtClean="0">
                <a:solidFill>
                  <a:srgbClr val="FF0000"/>
                </a:solidFill>
              </a:rPr>
              <a:t>Хто</a:t>
            </a:r>
            <a:r>
              <a:rPr lang="ru-RU" sz="6000" dirty="0" smtClean="0">
                <a:solidFill>
                  <a:srgbClr val="FF0000"/>
                </a:solidFill>
              </a:rPr>
              <a:t> </a:t>
            </a:r>
            <a:r>
              <a:rPr lang="ru-RU" sz="6000" dirty="0" err="1" smtClean="0">
                <a:solidFill>
                  <a:srgbClr val="FF0000"/>
                </a:solidFill>
              </a:rPr>
              <a:t>блокує</a:t>
            </a:r>
            <a:r>
              <a:rPr lang="ru-RU" sz="6000" dirty="0" smtClean="0">
                <a:solidFill>
                  <a:srgbClr val="FF0000"/>
                </a:solidFill>
              </a:rPr>
              <a:t> реформу?</a:t>
            </a:r>
            <a:endParaRPr lang="uk-UA" sz="60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60" y="-1"/>
            <a:ext cx="1493240" cy="16235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4940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ИНФОРМАЦИЯ\презентации\реформа\КАРТ\Інфокампанія на підтримку медреформи на місцях1-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684" y="1"/>
            <a:ext cx="923068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5069" y="3053214"/>
            <a:ext cx="210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Arial Black" panose="020B0A04020102020204" pitchFamily="34" charset="0"/>
              </a:rPr>
              <a:t>ДЯКУЄМО </a:t>
            </a:r>
          </a:p>
          <a:p>
            <a:r>
              <a:rPr lang="uk-UA" sz="2000" dirty="0" smtClean="0">
                <a:latin typeface="Arial Black" panose="020B0A04020102020204" pitchFamily="34" charset="0"/>
              </a:rPr>
              <a:t>ЗА УВАГУ!</a:t>
            </a:r>
            <a:endParaRPr lang="uk-UA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22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ИНФОРМАЦИЯ\презентации\реформа\КАРТ\Як організувати кампанію по вибору лікаря у ЦПМСД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558"/>
            <a:ext cx="9144000" cy="555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6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ИНФОРМАЦИЯ\презентации\реформа\Як організувати кампанію по вибору лікаря у ЦПМСД-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613" y="-1"/>
            <a:ext cx="9286613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40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ИНФОРМАЦИЯ\презентации\реформа\Як організувати кампанію по вибору лікаря у ЦПМСД-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1061"/>
            <a:ext cx="9144000" cy="578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6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6032018">
  <a:themeElements>
    <a:clrScheme name="400TGp_medical_light_ani 2">
      <a:dk1>
        <a:srgbClr val="000000"/>
      </a:dk1>
      <a:lt1>
        <a:srgbClr val="99CCFF"/>
      </a:lt1>
      <a:dk2>
        <a:srgbClr val="000066"/>
      </a:dk2>
      <a:lt2>
        <a:srgbClr val="969696"/>
      </a:lt2>
      <a:accent1>
        <a:srgbClr val="96AD23"/>
      </a:accent1>
      <a:accent2>
        <a:srgbClr val="3973B9"/>
      </a:accent2>
      <a:accent3>
        <a:srgbClr val="CAE2FF"/>
      </a:accent3>
      <a:accent4>
        <a:srgbClr val="000000"/>
      </a:accent4>
      <a:accent5>
        <a:srgbClr val="C9D3AC"/>
      </a:accent5>
      <a:accent6>
        <a:srgbClr val="3368A7"/>
      </a:accent6>
      <a:hlink>
        <a:srgbClr val="B639B9"/>
      </a:hlink>
      <a:folHlink>
        <a:srgbClr val="EA9C00"/>
      </a:folHlink>
    </a:clrScheme>
    <a:fontScheme name="400TGp_medical_light_ani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400TGp_medical_light_ani 1">
        <a:dk1>
          <a:srgbClr val="000000"/>
        </a:dk1>
        <a:lt1>
          <a:srgbClr val="CCCCFF"/>
        </a:lt1>
        <a:dk2>
          <a:srgbClr val="000066"/>
        </a:dk2>
        <a:lt2>
          <a:srgbClr val="4D4D4D"/>
        </a:lt2>
        <a:accent1>
          <a:srgbClr val="EBBA07"/>
        </a:accent1>
        <a:accent2>
          <a:srgbClr val="1D9FEF"/>
        </a:accent2>
        <a:accent3>
          <a:srgbClr val="E2E2FF"/>
        </a:accent3>
        <a:accent4>
          <a:srgbClr val="000000"/>
        </a:accent4>
        <a:accent5>
          <a:srgbClr val="F3D9AA"/>
        </a:accent5>
        <a:accent6>
          <a:srgbClr val="1990D9"/>
        </a:accent6>
        <a:hlink>
          <a:srgbClr val="5B5BE7"/>
        </a:hlink>
        <a:folHlink>
          <a:srgbClr val="77B52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0TGp_medical_light_ani 2">
        <a:dk1>
          <a:srgbClr val="000000"/>
        </a:dk1>
        <a:lt1>
          <a:srgbClr val="99CCFF"/>
        </a:lt1>
        <a:dk2>
          <a:srgbClr val="000066"/>
        </a:dk2>
        <a:lt2>
          <a:srgbClr val="969696"/>
        </a:lt2>
        <a:accent1>
          <a:srgbClr val="96AD23"/>
        </a:accent1>
        <a:accent2>
          <a:srgbClr val="3973B9"/>
        </a:accent2>
        <a:accent3>
          <a:srgbClr val="CAE2FF"/>
        </a:accent3>
        <a:accent4>
          <a:srgbClr val="000000"/>
        </a:accent4>
        <a:accent5>
          <a:srgbClr val="C9D3AC"/>
        </a:accent5>
        <a:accent6>
          <a:srgbClr val="3368A7"/>
        </a:accent6>
        <a:hlink>
          <a:srgbClr val="B639B9"/>
        </a:hlink>
        <a:folHlink>
          <a:srgbClr val="EA9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0TGp_medical_light_ani 3">
        <a:dk1>
          <a:srgbClr val="000000"/>
        </a:dk1>
        <a:lt1>
          <a:srgbClr val="88DFF4"/>
        </a:lt1>
        <a:dk2>
          <a:srgbClr val="003366"/>
        </a:dk2>
        <a:lt2>
          <a:srgbClr val="C0C0C0"/>
        </a:lt2>
        <a:accent1>
          <a:srgbClr val="276AF1"/>
        </a:accent1>
        <a:accent2>
          <a:srgbClr val="19C5C5"/>
        </a:accent2>
        <a:accent3>
          <a:srgbClr val="C3ECF8"/>
        </a:accent3>
        <a:accent4>
          <a:srgbClr val="000000"/>
        </a:accent4>
        <a:accent5>
          <a:srgbClr val="ACB9F7"/>
        </a:accent5>
        <a:accent6>
          <a:srgbClr val="16B2B2"/>
        </a:accent6>
        <a:hlink>
          <a:srgbClr val="84BC1E"/>
        </a:hlink>
        <a:folHlink>
          <a:srgbClr val="E45B0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26032018</Template>
  <TotalTime>134</TotalTime>
  <Words>312</Words>
  <Application>Microsoft Office PowerPoint</Application>
  <PresentationFormat>Экран (16:9)</PresentationFormat>
  <Paragraphs>85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26032018</vt:lpstr>
      <vt:lpstr> СТАРТ НАЦІОНАЛЬНОЇ КАМПАНІЇ З ПІДПИСАННЯ ДЕКЛАРАЦІЙ УКРАЇНЦІВ ЗІ СВОЇМИ ЛІКАРЯМИ У ДОНЕЦЬКІЙ ОБЛАСТІ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ОБЕРИ СВОГО ЛІКАРЯ</vt:lpstr>
      <vt:lpstr>Презентация PowerPoint</vt:lpstr>
      <vt:lpstr>Презентация PowerPoint</vt:lpstr>
      <vt:lpstr>ТОЧКИ КОНТАКТУ </vt:lpstr>
      <vt:lpstr>Презентация PowerPoint</vt:lpstr>
      <vt:lpstr>Презентация PowerPoint</vt:lpstr>
      <vt:lpstr>Чіткі інструкції  •Як обрати лікаря? •Чому треба обрати лікаря зараз? •Які послуги надаватиме лікар первинної допомоги? </vt:lpstr>
      <vt:lpstr>Презентация PowerPoint</vt:lpstr>
      <vt:lpstr>Презентация PowerPoint</vt:lpstr>
      <vt:lpstr>КОЖНОМУ ПОТРІБЕН ЛІКАР, ДО ЯКОГО МОЖНА ЗВЕРНУТИСЯ ЗА ДОПОМОГОЮ В Україні почалась кампанія «лікар для кожної сім’ї». Оберіть лікаря для себе та своїх дітей. Допоможіть зробити це літнім родичам та сусідам.</vt:lpstr>
      <vt:lpstr>Презентация PowerPoint</vt:lpstr>
      <vt:lpstr>Презентация PowerPoint</vt:lpstr>
      <vt:lpstr>Презентация PowerPoint</vt:lpstr>
      <vt:lpstr>ОБЕРИ СВОГО ЛІКАРЯ</vt:lpstr>
      <vt:lpstr>ТУР З МІНІСТРОМ</vt:lpstr>
      <vt:lpstr>Місцева влада, відкрий кран!</vt:lpstr>
      <vt:lpstr>Презентация PowerPoint</vt:lpstr>
      <vt:lpstr>ОБЕРИ СВОГО ЛІКАРЯ</vt:lpstr>
      <vt:lpstr>Хто нічого не зробив? Де блокується реформа?</vt:lpstr>
      <vt:lpstr>Презентация PowerPoint</vt:lpstr>
      <vt:lpstr>Гроші пішли за пацієнтом</vt:lpstr>
      <vt:lpstr>Скільки коштів не дійшло до пацієнтів</vt:lpstr>
      <vt:lpstr>Презентация PowerPoint</vt:lpstr>
      <vt:lpstr>Скринінговий огляд дитини до школи — у свого педіатра або сімейного лікаря</vt:lpstr>
      <vt:lpstr>Презентация PowerPoint</vt:lpstr>
      <vt:lpstr>Хто нічого не зробив? Де блокується реформа?</vt:lpstr>
      <vt:lpstr>Презентация PowerPoint</vt:lpstr>
      <vt:lpstr>Хто нічого не зробив? Де блокується реформа?</vt:lpstr>
      <vt:lpstr>Хто нічого не зробив? Де блокується реформа?</vt:lpstr>
      <vt:lpstr>Презентация PowerPoint</vt:lpstr>
      <vt:lpstr>Хто саботував зміни для своїх пацієнтів в 2018?</vt:lpstr>
      <vt:lpstr>Хто саботував зміни для своїх пацієнтів в 2018?</vt:lpstr>
      <vt:lpstr>Презентация PowerPoint</vt:lpstr>
      <vt:lpstr>Хто саботував зміни для своїх пацієнтів в 2018?</vt:lpstr>
      <vt:lpstr>Хто блокує реформу?</vt:lpstr>
      <vt:lpstr>Презентация PowerPoint</vt:lpstr>
    </vt:vector>
  </TitlesOfParts>
  <Company>IACMS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СТАРТ НАЦІОНАЛЬНОЇ КАМПАНІЇ З ПІДПИСАННЯ ДЕКЛАРАЦІЙ УКРАЇНЦІВ ЗІ СВОЇМИ ЛІКАРЯМИ У ДОНЕЦЬКІЙ ОБЛАСТІ</dc:title>
  <dc:creator>GudinoYV</dc:creator>
  <cp:lastModifiedBy>GudinoYV</cp:lastModifiedBy>
  <cp:revision>43</cp:revision>
  <dcterms:created xsi:type="dcterms:W3CDTF">2018-03-26T14:28:57Z</dcterms:created>
  <dcterms:modified xsi:type="dcterms:W3CDTF">2018-03-27T11:03:13Z</dcterms:modified>
</cp:coreProperties>
</file>